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56" r:id="rId3"/>
    <p:sldId id="257" r:id="rId4"/>
    <p:sldId id="258" r:id="rId5"/>
    <p:sldId id="267" r:id="rId6"/>
    <p:sldId id="260" r:id="rId7"/>
    <p:sldId id="268" r:id="rId8"/>
    <p:sldId id="269" r:id="rId9"/>
    <p:sldId id="262" r:id="rId10"/>
    <p:sldId id="265" r:id="rId1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0" autoAdjust="0"/>
    <p:restoredTop sz="77046" autoAdjust="0"/>
  </p:normalViewPr>
  <p:slideViewPr>
    <p:cSldViewPr snapToGrid="0">
      <p:cViewPr>
        <p:scale>
          <a:sx n="48" d="100"/>
          <a:sy n="48" d="100"/>
        </p:scale>
        <p:origin x="-1380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9A4FE-43A3-49F6-86D3-15E89E68DA8E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4E6E2-A8E9-4194-A112-D82B34B19D6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72200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 D is a fat soluble vitamin and also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sterol,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has a steroid nucleus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known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cyclopentanoperhydrophenanthrene ring. It also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functions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a hormone (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Goltzman</a:t>
            </a:r>
            <a:r>
              <a:rPr lang="en-US" sz="2400" b="0" i="0" baseline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et al.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2018).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Vitamin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produced in two different forms; ergocalciferol (vitamin D2) and cholecalciferol (vitamin D3). Cholecalciferol is present in animals while ergocalciferol is in plants; however, both 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provitamins,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are acknowledged as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sources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vitamin D activity.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105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primary biological function of vitamin D is enhancing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regulation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phosphorus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calcium.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Vitamin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also helps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absorption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calcium,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enhances formation of strong bones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Weller, 2017)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Researchers suggests that vitamin D protects people from developing diseases such as autoimmune disorders, cancer, hypertension, and osteoporosis. Vitamin D enhances the immune system to produce antibodies which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significant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developing immunity against different diseases.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43996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 D is recognized as a sunshine because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production is dependent on sunlight. In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form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cholesterol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biosynthesis,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7-dehydrocholesterol is produced as the intermediate product. When an individual is exposed to sunlight, conversion of 7-dehydrocholesterol to cholecalciferol in the dermis and epidermis occurs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Skin pigmentation (melanin) influences the synthesis of cholecalciferol adversely.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94251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Skin is recognized to be the largest organ in the body. The production of Vitamin D is dependent on the exposure to sunlight; however, it is greatly affected by the increased pigmentation of the skin (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Excessive sunlight exposure does not influence vitamin D toxicity. This is because excess D3 provitamins are damaged by the sunlight. </a:t>
            </a:r>
            <a:endParaRPr lang="x-none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5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9335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synthesis of 1,25-dihydroxycholecalciferol is the main process of vitamin D production since it is the active form of vitamin D. The process begins when cholecalciferol is hydroxylated by hydroxylase enzyme produced by the liver to 25-hydroxycholecalciferol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Fleet, 2017)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The kidney produces an enzyme known as 25-hydroxycholecalciferol 1-hydroxylase.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51441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Enzyme 25-hydrocholecalciferol 1-hydroxylase enhances the production of 1,25 dihydroxycholecalciferol (1,25-DHCC). 1,25-DHCC has 3 hydroxyl groups and is also known as calcitriol (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Fleet, 2017)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The process enhances vitamin D production, which is in the active state and ready for use in the body.  </a:t>
            </a:r>
            <a:endParaRPr lang="x-none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65006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regulation of vitamin D in the body is influenced by the level of calcium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phosphate.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Regulation involves phosphaturic, parathyroid hormone and FG23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The endocrine system is involved in the regulation of vitamin D since it is also a hormone. Through FGF23, sodium-phosphate transport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enhanced,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leading to the decrease in calcitriol level in the serum.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4E6E2-A8E9-4194-A112-D82B34B19D63}" type="slidenum">
              <a:rPr lang="x-none" smtClean="0"/>
              <a:t>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14747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0CF3D2-74CB-483F-ADA8-E603ACC8F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F9B8D67-773F-4D6A-BBA4-B2068CB14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0E923B-DA90-44A7-B1DC-4EB2C090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6FCBC82-D822-445B-9AC4-6DB837B0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3EE794-45AC-4E9D-ACC7-EFD2F512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806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AB0DED-2489-4281-BA07-D1C472CD1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A59DA10-B8EC-44DF-A4E9-135E1716D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E9058AA-A5D0-4EFE-82F3-19CD0FA0C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988F-0AC7-4097-8F91-98CA020E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1BA5A4-2D72-45A7-9FB7-3A3D2D31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9166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A78C2A5-A5A8-4FC5-8F5D-4FD6D33F9F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6D0B81A-F602-4CAC-8402-7A3A1C242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CED1D7-A19A-42A3-840B-2C240C08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99082F-120A-4B8F-9BE1-65F10E39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FBAB7D-4985-4F02-9AAB-DA8059275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4761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F21B14-8455-4378-96B0-A59882FD2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C1BAD8-55D2-4EA9-BBFA-689CA86AA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4812CDA-856A-4BE8-B241-2DE0ECE7A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2C29B59-C30A-466C-8FD6-C83B4396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4A5E23-7700-4A2A-8CCD-28BCD920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321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EE1EFE-A9AC-4064-A922-0751AA5D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9832BA-C6C6-4627-BB05-0CBE75C1B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88E811-4A3D-4F04-8C62-6F58E9F7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FEEC5D-DF1C-4B32-928B-8C6C0C86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7FECC3-EC51-4C43-87BB-3337F498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268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D6159F-D4AA-486C-AB75-7EBD02E4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B29F61-D946-4741-B209-90047E67C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DFF66B-DAFB-48F7-988E-5321C61D2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9152175-65F9-4815-AACD-3622D6D4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C34DAB-11E5-42A6-B373-C880E3390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C9F3E2-54D3-40BD-BBA1-0164CAD4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0410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F23905-AAD4-4CF2-9C76-BC42636F1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17EC18-F400-48D3-8859-6B525B92E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E9FC0F8-DD8A-4974-97A7-FD2935D32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3FB3BB0-E018-4595-B4EB-628908DE0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E2136F0-6CEA-4BB6-971D-01042036C0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C4732C3-01D4-4709-BE13-19B24EF5A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B2D5C9-15C4-45F5-8FF7-149C585F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1C51424-DF23-4B73-B8A7-ECABDFF5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292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66825F-BD6F-499B-86AE-100224395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D9A31CC-1108-4413-BD0C-504D6E37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5823E42-854C-49DF-ADA5-CAA4C8455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3D97370-E494-40C4-BC3A-20A4E256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9146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485C348-811C-45AD-8D39-F34A8034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BCC3A13-5574-4B41-8C9B-5C8B64559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5DD13F9-59A9-41E0-B72C-EA3BAE79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3805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9D5A9E-9E14-4E84-851B-9335B3D91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742722-CACC-4A53-9126-9ADC5CA3A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8DE2904-0B39-466F-91DB-0BEE7EB8F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CE49FB3-851D-4928-A3EC-B78777A4A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3C30816-0AD5-4F95-85BD-5DCF5D615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6FE14A-89A5-41D4-82C4-78954C30E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912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598BFB-B8CA-4AFE-A6A4-9E96C6EE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34702E5-33F6-4FF3-B1A0-B62F6760A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6470D85-596A-433F-A746-FA3005A5A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D116F23-8C49-4C19-9AE2-2351B9840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A377E9C-1BF8-4A71-B4B4-897F3DF2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93E3F48-2BB5-46B1-A846-923B9615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168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57B71D7-BEED-4B66-850C-0A210F1D1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71FDFAC-9E0E-43C9-BF4E-39EC0673E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AB91B35-4D9C-468F-8B26-B465D8440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8B31D-32C8-41CD-A47E-67DF75385151}" type="datetimeFigureOut">
              <a:rPr lang="x-none" smtClean="0"/>
              <a:t>3/19/2021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5234CE4-0C0C-427D-A5A3-6DC870B1E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7C6C5A-2438-4450-9C6A-6804BA9F3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3686A-92E8-421D-99FA-E241F515E2F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86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96A04C-4BE3-43AC-83CC-7A7299E69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7809"/>
            <a:ext cx="9144000" cy="176916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Vitamin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 Production</a:t>
            </a:r>
            <a:endParaRPr lang="x-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4574AE6-F2ED-40E1-8780-FBEC9F33D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40345"/>
          </a:xfrm>
        </p:spPr>
        <p:txBody>
          <a:bodyPr>
            <a:no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Student’s Name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Institution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Date</a:t>
            </a:r>
            <a:endParaRPr lang="x-none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21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39D198-3AE6-47AF-A0DA-843D69DF6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26"/>
            <a:ext cx="10515600" cy="596348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References</a:t>
            </a:r>
            <a:endParaRPr lang="x-none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E4CDE2-10A5-426B-BE7D-B3477D871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6" y="974036"/>
            <a:ext cx="10754138" cy="552615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x-none" sz="2400" dirty="0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Fleet, J. C. (2017). The role of vitamin D in the endocrinology controlling calcium homeostasis. </a:t>
            </a:r>
            <a:r>
              <a:rPr lang="x-none" sz="2400" i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Molecular and cellular endocrinology</a:t>
            </a:r>
            <a:r>
              <a:rPr lang="x-none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 </a:t>
            </a:r>
            <a:r>
              <a:rPr lang="x-none" sz="2400" i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453</a:t>
            </a:r>
            <a:r>
              <a:rPr lang="x-none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36-45.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x-none" sz="2400" dirty="0" err="1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Goltzman</a:t>
            </a:r>
            <a:r>
              <a:rPr lang="x-none" sz="2400" dirty="0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D., </a:t>
            </a:r>
            <a:r>
              <a:rPr lang="x-none" sz="2400" dirty="0" err="1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Mannstadt</a:t>
            </a:r>
            <a:r>
              <a:rPr lang="x-none" sz="2400" dirty="0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M., &amp; </a:t>
            </a:r>
            <a:r>
              <a:rPr lang="x-none" sz="2400" dirty="0" err="1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Marcocci</a:t>
            </a:r>
            <a:r>
              <a:rPr lang="x-none" sz="2400" dirty="0"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C. (2018). Physiology of the calcium-parathyroid hormone-vitamin D axis. </a:t>
            </a:r>
            <a:r>
              <a:rPr lang="x-none" sz="2400" i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Vitamin D in Clinical Medicine</a:t>
            </a:r>
            <a:r>
              <a:rPr lang="x-none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 </a:t>
            </a:r>
            <a:r>
              <a:rPr lang="x-none" sz="2400" i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50</a:t>
            </a:r>
            <a:r>
              <a:rPr lang="x-none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1-13.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x-none" sz="240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Norman, A. (2012). </a:t>
            </a:r>
            <a:r>
              <a:rPr lang="x-none" sz="2400" i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Vitamin D</a:t>
            </a:r>
            <a:r>
              <a:rPr lang="x-none" sz="240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r>
              <a:rPr lang="x-none" sz="240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Elsevier</a:t>
            </a:r>
            <a:r>
              <a:rPr lang="en-US" sz="24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x-none" sz="240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Weller, R. B. (2017). The health benefits of UV radiation exposure through vitamin D production or non-vitamin D pathways. Blood pressure and cardiovascular disease. </a:t>
            </a:r>
            <a:r>
              <a:rPr lang="x-none" sz="2400" i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Photochemical &amp; Photobiological Sciences</a:t>
            </a:r>
            <a:r>
              <a:rPr lang="x-none" sz="240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 </a:t>
            </a:r>
            <a:r>
              <a:rPr lang="x-none" sz="2400" i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16</a:t>
            </a:r>
            <a:r>
              <a:rPr lang="x-none" sz="240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(3), </a:t>
            </a:r>
            <a:r>
              <a:rPr lang="x-none" sz="240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374-380</a:t>
            </a:r>
            <a:r>
              <a:rPr lang="en-US" sz="24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x-none" sz="240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endParaRPr lang="x-none" sz="240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397779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ABE14253-157D-4F5D-B04B-37D4ECEFE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x-none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9399B401-8BC3-4480-B7F4-E3805C5EE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Vitamin D 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fat soluble vitamin and a sterol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also functions as a hormone (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Goltzman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et al.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2018).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forms of vitamin D are in two categories: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Ergocalciferol (vitamin D2)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Cholecalciferol (Vitamin D3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x-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429000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853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68EC4D-6DB2-4954-9C01-CAFE1D770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Function and Importance of Vitamin D</a:t>
            </a:r>
            <a:endParaRPr lang="x-none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739D3E-7F90-45F6-BC59-825EA6494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Biological function of regulating calcium and phosphorus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Helps in enhancing calcium absorption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Weller, 2017)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enhances formation of strong bones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Decrease the risk of: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Autoimmune disorders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Cancer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Hypertension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Osteoporosis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2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959C38-6362-43FD-A4AD-89F4FD62E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Production of Vitamin D</a:t>
            </a:r>
            <a:endParaRPr lang="x-none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03D825-5B57-431F-8698-2E57C6BBD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32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 D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recognized as a sunshine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7-Dehydrocholesterol is produced as an intermediate in cholesterol biosynthesis.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Exposure to sunlight converts 7-dehydrocholesterol to cholecalciferol in skin (epidermis and dermis)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Melanin influences the production of cholecalciferol adversely. 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766" y="3964471"/>
            <a:ext cx="286599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42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Production of Vitamin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 Continued…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Skin affects the production of vitamin D greatly.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proportion of kin affects exposure to sunlight directly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 D production is inversely proportional to skin pigmentation (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Excessive exposure to sunlight does not lead to vitamin D toxicity. </a:t>
            </a:r>
            <a:endParaRPr lang="x-none" sz="240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41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29EB0D-755C-4767-B961-6DAC1986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Metabolism and Biochemical Functions</a:t>
            </a:r>
            <a:endParaRPr lang="x-none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D74E52-3138-4243-A38C-CD8EC3B8C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347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Active form of vitamin D is 1,25 dihydroxycholecalciferol, also known as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calcitriol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Hydroxylase in liver converts cholecalciferol to 25-hydroxycholeclciferol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Fleet, 2017)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Enzyme 25-hydroxycholecalciferol 1-hydroxylase is processed by the kidney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ttps://ars.els-cdn.com/content/image/3-s2.0-B9780128027615000286-f28-02-978012802761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364" y="4161388"/>
            <a:ext cx="4055165" cy="2140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002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Metabolism and Biochemical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Functions Continued…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25-hydroxycholeclciferol is hydroxylated to 1,25 dihydroxycholecalciferol (1,25-DHCC) (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Fleet, 2017)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1,25-DHCC (calcitriol) has 3 hydroxyl groups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enhances vitamin D production.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02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Metabolism and Biochemical Functions Continued…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="" xmlns:a16="http://schemas.microsoft.com/office/drawing/2014/main" id="{3300DCA4-0D9A-404F-8A28-C1A767F04E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5" y="1967948"/>
            <a:ext cx="11131827" cy="459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57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5AF2F4-E2BF-46A5-B1B6-9E1826F2D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Regulation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x-none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E872BB4-D8C3-4766-BE48-4E2D96EDA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Regulation is influenced by blood phosphate and calcium levels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occurs through phosphaturic, parathyroid hormone and fibroblast like growing factor 23 (FGF23) (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Norman, 2012)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Endocrine system is the center of regulation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FGF23 enhances sodium-phosphate transport and decrease calcitriol level in serum</a:t>
            </a:r>
            <a:endParaRPr lang="x-none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95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175</TotalTime>
  <Words>805</Words>
  <Application>Microsoft Office PowerPoint</Application>
  <PresentationFormat>Custom</PresentationFormat>
  <Paragraphs>62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Vitamin D Production</vt:lpstr>
      <vt:lpstr>Introduction</vt:lpstr>
      <vt:lpstr>Function and Importance of Vitamin D</vt:lpstr>
      <vt:lpstr>Production of Vitamin D</vt:lpstr>
      <vt:lpstr>Production of Vitamin D Continued…</vt:lpstr>
      <vt:lpstr>Metabolism and Biochemical Functions</vt:lpstr>
      <vt:lpstr>Metabolism and Biochemical Functions Continued…</vt:lpstr>
      <vt:lpstr>Metabolism and Biochemical Functions Continued…</vt:lpstr>
      <vt:lpstr>Regulation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user</cp:lastModifiedBy>
  <cp:revision>22</cp:revision>
  <dcterms:created xsi:type="dcterms:W3CDTF">2021-03-19T05:51:45Z</dcterms:created>
  <dcterms:modified xsi:type="dcterms:W3CDTF">2021-03-19T11:56:13Z</dcterms:modified>
</cp:coreProperties>
</file>